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1" r:id="rId3"/>
    <p:sldId id="267" r:id="rId4"/>
    <p:sldId id="257" r:id="rId5"/>
    <p:sldId id="265" r:id="rId6"/>
    <p:sldId id="259" r:id="rId7"/>
    <p:sldId id="258" r:id="rId8"/>
    <p:sldId id="266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orgia Ross" userId="0024bdfb1a2868a4" providerId="LiveId" clId="{1924E9C1-96A9-49C4-BF43-B9209D269ABE}"/>
    <pc:docChg chg="modSld">
      <pc:chgData name="Georgia Ross" userId="0024bdfb1a2868a4" providerId="LiveId" clId="{1924E9C1-96A9-49C4-BF43-B9209D269ABE}" dt="2018-03-27T23:09:07.658" v="18" actId="14100"/>
      <pc:docMkLst>
        <pc:docMk/>
      </pc:docMkLst>
      <pc:sldChg chg="modSp">
        <pc:chgData name="Georgia Ross" userId="0024bdfb1a2868a4" providerId="LiveId" clId="{1924E9C1-96A9-49C4-BF43-B9209D269ABE}" dt="2018-03-27T23:09:07.658" v="18" actId="14100"/>
        <pc:sldMkLst>
          <pc:docMk/>
          <pc:sldMk cId="3739038606" sldId="256"/>
        </pc:sldMkLst>
        <pc:spChg chg="mod">
          <ac:chgData name="Georgia Ross" userId="0024bdfb1a2868a4" providerId="LiveId" clId="{1924E9C1-96A9-49C4-BF43-B9209D269ABE}" dt="2018-03-27T23:09:07.658" v="18" actId="14100"/>
          <ac:spMkLst>
            <pc:docMk/>
            <pc:sldMk cId="3739038606" sldId="256"/>
            <ac:spMk id="2" creationId="{2CE1B12B-263A-4308-A80B-983006B07E47}"/>
          </ac:spMkLst>
        </pc:spChg>
        <pc:spChg chg="mod">
          <ac:chgData name="Georgia Ross" userId="0024bdfb1a2868a4" providerId="LiveId" clId="{1924E9C1-96A9-49C4-BF43-B9209D269ABE}" dt="2018-03-26T23:15:16.613" v="6" actId="20577"/>
          <ac:spMkLst>
            <pc:docMk/>
            <pc:sldMk cId="3739038606" sldId="256"/>
            <ac:spMk id="3" creationId="{42C260C5-0B02-4EF0-BC97-7721970C7A34}"/>
          </ac:spMkLst>
        </pc:spChg>
      </pc:sldChg>
      <pc:sldChg chg="addSp modSp">
        <pc:chgData name="Georgia Ross" userId="0024bdfb1a2868a4" providerId="LiveId" clId="{1924E9C1-96A9-49C4-BF43-B9209D269ABE}" dt="2018-03-27T23:05:41.842" v="17" actId="208"/>
        <pc:sldMkLst>
          <pc:docMk/>
          <pc:sldMk cId="2816036599" sldId="257"/>
        </pc:sldMkLst>
        <pc:picChg chg="mod">
          <ac:chgData name="Georgia Ross" userId="0024bdfb1a2868a4" providerId="LiveId" clId="{1924E9C1-96A9-49C4-BF43-B9209D269ABE}" dt="2018-03-27T23:03:06.446" v="8" actId="1076"/>
          <ac:picMkLst>
            <pc:docMk/>
            <pc:sldMk cId="2816036599" sldId="257"/>
            <ac:picMk id="4" creationId="{00000000-0000-0000-0000-000000000000}"/>
          </ac:picMkLst>
        </pc:picChg>
        <pc:picChg chg="add mod">
          <ac:chgData name="Georgia Ross" userId="0024bdfb1a2868a4" providerId="LiveId" clId="{1924E9C1-96A9-49C4-BF43-B9209D269ABE}" dt="2018-03-27T23:05:41.842" v="17" actId="208"/>
          <ac:picMkLst>
            <pc:docMk/>
            <pc:sldMk cId="2816036599" sldId="257"/>
            <ac:picMk id="6" creationId="{7032A893-277E-4C5D-8B8C-0A199C3BC677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/>
            </a:pPr>
            <a:r>
              <a:rPr lang="en-US"/>
              <a:t>1. B-15-03 11DDB</a:t>
            </a:r>
          </a:p>
        </c:rich>
      </c:tx>
      <c:layout>
        <c:manualLayout>
          <c:xMode val="edge"/>
          <c:yMode val="edge"/>
          <c:x val="0.28368673883018974"/>
          <c:y val="4.84865619849888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62681298003579"/>
          <c:y val="0.19480351414406533"/>
          <c:w val="0.46665154292899319"/>
          <c:h val="0.60956364829396326"/>
        </c:manualLayout>
      </c:layout>
      <c:scatterChart>
        <c:scatterStyle val="lineMarker"/>
        <c:varyColors val="0"/>
        <c:ser>
          <c:idx val="0"/>
          <c:order val="0"/>
          <c:tx>
            <c:v>Corrected gravity</c:v>
          </c:tx>
          <c:spPr>
            <a:ln w="28575">
              <a:noFill/>
            </a:ln>
          </c:spPr>
          <c:marker>
            <c:symbol val="diamond"/>
            <c:size val="5"/>
          </c:marker>
          <c:xVal>
            <c:numRef>
              <c:f>'1'!$A$2:$A$16</c:f>
              <c:numCache>
                <c:formatCode>General</c:formatCode>
                <c:ptCount val="15"/>
                <c:pt idx="0" formatCode="m/d/yyyy">
                  <c:v>40753</c:v>
                </c:pt>
                <c:pt idx="2" formatCode="m/d/yyyy">
                  <c:v>40941</c:v>
                </c:pt>
                <c:pt idx="3" formatCode="m/d/yyyy">
                  <c:v>41170</c:v>
                </c:pt>
                <c:pt idx="4" formatCode="m/d/yyyy">
                  <c:v>41228</c:v>
                </c:pt>
                <c:pt idx="5" formatCode="m/d/yyyy">
                  <c:v>41367</c:v>
                </c:pt>
                <c:pt idx="6" formatCode="m/d/yyyy">
                  <c:v>41577</c:v>
                </c:pt>
                <c:pt idx="7" formatCode="m/d/yyyy">
                  <c:v>41696</c:v>
                </c:pt>
                <c:pt idx="8" formatCode="m/d/yyyy">
                  <c:v>41857</c:v>
                </c:pt>
                <c:pt idx="9" formatCode="m/d/yyyy">
                  <c:v>42017</c:v>
                </c:pt>
                <c:pt idx="10" formatCode="m/d/yyyy">
                  <c:v>42515</c:v>
                </c:pt>
                <c:pt idx="11" formatCode="m/d/yyyy">
                  <c:v>42795</c:v>
                </c:pt>
                <c:pt idx="12" formatCode="m/d/yyyy">
                  <c:v>42909</c:v>
                </c:pt>
                <c:pt idx="13" formatCode="m/d/yyyy">
                  <c:v>43025</c:v>
                </c:pt>
              </c:numCache>
            </c:numRef>
          </c:xVal>
          <c:yVal>
            <c:numRef>
              <c:f>'1'!$E$2:$E$16</c:f>
              <c:numCache>
                <c:formatCode>General</c:formatCode>
                <c:ptCount val="15"/>
                <c:pt idx="0" formatCode="0">
                  <c:v>-0.31848092421488183</c:v>
                </c:pt>
                <c:pt idx="2" formatCode="0">
                  <c:v>-6.3438737522025521</c:v>
                </c:pt>
                <c:pt idx="3" formatCode="0">
                  <c:v>-26.505338405217692</c:v>
                </c:pt>
                <c:pt idx="4" formatCode="0">
                  <c:v>-21.649266551579995</c:v>
                </c:pt>
                <c:pt idx="5" formatCode="0">
                  <c:v>-20.915444973554173</c:v>
                </c:pt>
                <c:pt idx="6" formatCode="0">
                  <c:v>-19.293088096227212</c:v>
                </c:pt>
                <c:pt idx="7" formatCode="0">
                  <c:v>-16.300837815846961</c:v>
                </c:pt>
                <c:pt idx="8" formatCode="0">
                  <c:v>-19.507695277776282</c:v>
                </c:pt>
                <c:pt idx="9" formatCode="0">
                  <c:v>-9.3523024545569839</c:v>
                </c:pt>
                <c:pt idx="10" formatCode="0">
                  <c:v>-13.170145563268225</c:v>
                </c:pt>
                <c:pt idx="11" formatCode="0">
                  <c:v>-15.066985739430947</c:v>
                </c:pt>
                <c:pt idx="12" formatCode="0">
                  <c:v>-22.641297847432654</c:v>
                </c:pt>
                <c:pt idx="13" formatCode="0">
                  <c:v>-19.280951764058628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C64-4D48-B688-9800EB5AEC4F}"/>
            </c:ext>
          </c:extLst>
        </c:ser>
        <c:ser>
          <c:idx val="2"/>
          <c:order val="2"/>
          <c:tx>
            <c:v>Uncorrected gravity</c:v>
          </c:tx>
          <c:spPr>
            <a:ln w="28575">
              <a:noFill/>
            </a:ln>
          </c:spPr>
          <c:xVal>
            <c:numRef>
              <c:f>'1'!$A$2:$A$15</c:f>
              <c:numCache>
                <c:formatCode>General</c:formatCode>
                <c:ptCount val="14"/>
                <c:pt idx="0" formatCode="m/d/yyyy">
                  <c:v>40753</c:v>
                </c:pt>
                <c:pt idx="2" formatCode="m/d/yyyy">
                  <c:v>40941</c:v>
                </c:pt>
                <c:pt idx="3" formatCode="m/d/yyyy">
                  <c:v>41170</c:v>
                </c:pt>
                <c:pt idx="4" formatCode="m/d/yyyy">
                  <c:v>41228</c:v>
                </c:pt>
                <c:pt idx="5" formatCode="m/d/yyyy">
                  <c:v>41367</c:v>
                </c:pt>
                <c:pt idx="6" formatCode="m/d/yyyy">
                  <c:v>41577</c:v>
                </c:pt>
                <c:pt idx="7" formatCode="m/d/yyyy">
                  <c:v>41696</c:v>
                </c:pt>
                <c:pt idx="8" formatCode="m/d/yyyy">
                  <c:v>41857</c:v>
                </c:pt>
                <c:pt idx="9" formatCode="m/d/yyyy">
                  <c:v>42017</c:v>
                </c:pt>
                <c:pt idx="10" formatCode="m/d/yyyy">
                  <c:v>42515</c:v>
                </c:pt>
                <c:pt idx="11" formatCode="m/d/yyyy">
                  <c:v>42795</c:v>
                </c:pt>
                <c:pt idx="12" formatCode="m/d/yyyy">
                  <c:v>42909</c:v>
                </c:pt>
                <c:pt idx="13" formatCode="m/d/yyyy">
                  <c:v>43025</c:v>
                </c:pt>
              </c:numCache>
            </c:numRef>
          </c:xVal>
          <c:yVal>
            <c:numRef>
              <c:f>'1'!$D$2:$D$15</c:f>
              <c:numCache>
                <c:formatCode>General</c:formatCode>
                <c:ptCount val="14"/>
                <c:pt idx="0" formatCode="0">
                  <c:v>0</c:v>
                </c:pt>
                <c:pt idx="2" formatCode="0">
                  <c:v>-6.2400000095367432</c:v>
                </c:pt>
                <c:pt idx="3" formatCode="0">
                  <c:v>-24.470000028610229</c:v>
                </c:pt>
                <c:pt idx="4" formatCode="0">
                  <c:v>-21.759999990463257</c:v>
                </c:pt>
                <c:pt idx="5" formatCode="0">
                  <c:v>-21.669999957084656</c:v>
                </c:pt>
                <c:pt idx="6" formatCode="0">
                  <c:v>-18.759999990463257</c:v>
                </c:pt>
                <c:pt idx="7" formatCode="0">
                  <c:v>-17.269999980926514</c:v>
                </c:pt>
                <c:pt idx="8" formatCode="0">
                  <c:v>-18.759999990463257</c:v>
                </c:pt>
                <c:pt idx="9" formatCode="0">
                  <c:v>-8.3899999856948853</c:v>
                </c:pt>
                <c:pt idx="10" formatCode="0">
                  <c:v>-14.220000028610229</c:v>
                </c:pt>
                <c:pt idx="11" formatCode="0">
                  <c:v>-14.029999971389771</c:v>
                </c:pt>
                <c:pt idx="12" formatCode="0">
                  <c:v>-25.019999980926514</c:v>
                </c:pt>
                <c:pt idx="13" formatCode="0">
                  <c:v>-21.700000047683716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C64-4D48-B688-9800EB5A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1618440"/>
        <c:axId val="511621968"/>
      </c:scatterChart>
      <c:scatterChart>
        <c:scatterStyle val="lineMarker"/>
        <c:varyColors val="0"/>
        <c:ser>
          <c:idx val="1"/>
          <c:order val="1"/>
          <c:tx>
            <c:v>Depth to water</c:v>
          </c:tx>
          <c:spPr>
            <a:ln w="28575">
              <a:noFill/>
            </a:ln>
          </c:spPr>
          <c:xVal>
            <c:numRef>
              <c:f>'1'!$O$2:$O$20</c:f>
              <c:numCache>
                <c:formatCode>m/d/yyyy</c:formatCode>
                <c:ptCount val="19"/>
                <c:pt idx="0">
                  <c:v>36304</c:v>
                </c:pt>
                <c:pt idx="1">
                  <c:v>36586</c:v>
                </c:pt>
                <c:pt idx="2">
                  <c:v>36966</c:v>
                </c:pt>
                <c:pt idx="3">
                  <c:v>37357</c:v>
                </c:pt>
                <c:pt idx="4">
                  <c:v>37690</c:v>
                </c:pt>
                <c:pt idx="5">
                  <c:v>38063</c:v>
                </c:pt>
                <c:pt idx="6">
                  <c:v>38425</c:v>
                </c:pt>
                <c:pt idx="7">
                  <c:v>38770</c:v>
                </c:pt>
                <c:pt idx="8">
                  <c:v>39142</c:v>
                </c:pt>
                <c:pt idx="9">
                  <c:v>39506</c:v>
                </c:pt>
                <c:pt idx="10">
                  <c:v>39889</c:v>
                </c:pt>
                <c:pt idx="11">
                  <c:v>40254</c:v>
                </c:pt>
                <c:pt idx="12">
                  <c:v>40626</c:v>
                </c:pt>
                <c:pt idx="13">
                  <c:v>40983</c:v>
                </c:pt>
                <c:pt idx="14">
                  <c:v>41359</c:v>
                </c:pt>
                <c:pt idx="15">
                  <c:v>41716</c:v>
                </c:pt>
                <c:pt idx="16">
                  <c:v>42087</c:v>
                </c:pt>
                <c:pt idx="17">
                  <c:v>42438</c:v>
                </c:pt>
                <c:pt idx="18">
                  <c:v>42801</c:v>
                </c:pt>
              </c:numCache>
            </c:numRef>
          </c:xVal>
          <c:yVal>
            <c:numRef>
              <c:f>'1'!$P$2:$P$20</c:f>
              <c:numCache>
                <c:formatCode>0.00</c:formatCode>
                <c:ptCount val="19"/>
                <c:pt idx="0">
                  <c:v>64.5</c:v>
                </c:pt>
                <c:pt idx="1">
                  <c:v>66.599999999999994</c:v>
                </c:pt>
                <c:pt idx="2">
                  <c:v>69</c:v>
                </c:pt>
                <c:pt idx="3">
                  <c:v>70.900000000000006</c:v>
                </c:pt>
                <c:pt idx="4">
                  <c:v>72.099999999999994</c:v>
                </c:pt>
                <c:pt idx="5">
                  <c:v>74</c:v>
                </c:pt>
                <c:pt idx="6">
                  <c:v>71.2</c:v>
                </c:pt>
                <c:pt idx="7">
                  <c:v>74</c:v>
                </c:pt>
                <c:pt idx="8">
                  <c:v>76.8</c:v>
                </c:pt>
                <c:pt idx="9">
                  <c:v>78.400000000000006</c:v>
                </c:pt>
                <c:pt idx="10">
                  <c:v>80</c:v>
                </c:pt>
                <c:pt idx="11">
                  <c:v>79.099999999999994</c:v>
                </c:pt>
                <c:pt idx="12">
                  <c:v>78.599999999999994</c:v>
                </c:pt>
                <c:pt idx="13">
                  <c:v>79.900000000000006</c:v>
                </c:pt>
                <c:pt idx="14">
                  <c:v>81.8</c:v>
                </c:pt>
                <c:pt idx="15">
                  <c:v>81.7</c:v>
                </c:pt>
                <c:pt idx="16">
                  <c:v>81.5</c:v>
                </c:pt>
                <c:pt idx="17">
                  <c:v>82.4</c:v>
                </c:pt>
                <c:pt idx="18">
                  <c:v>83.7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C64-4D48-B688-9800EB5A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0231120"/>
        <c:axId val="511614912"/>
      </c:scatterChart>
      <c:valAx>
        <c:axId val="511618440"/>
        <c:scaling>
          <c:orientation val="minMax"/>
          <c:max val="43101"/>
          <c:min val="39814"/>
        </c:scaling>
        <c:delete val="0"/>
        <c:axPos val="b"/>
        <c:numFmt formatCode="yyyy" sourceLinked="0"/>
        <c:majorTickMark val="out"/>
        <c:minorTickMark val="none"/>
        <c:tickLblPos val="nextTo"/>
        <c:crossAx val="511621968"/>
        <c:crossesAt val="-100"/>
        <c:crossBetween val="midCat"/>
      </c:valAx>
      <c:valAx>
        <c:axId val="511621968"/>
        <c:scaling>
          <c:orientation val="minMax"/>
          <c:max val="10"/>
          <c:min val="-3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Gravity change, in microGal</a:t>
                </a:r>
              </a:p>
            </c:rich>
          </c:tx>
          <c:layout>
            <c:manualLayout>
              <c:xMode val="edge"/>
              <c:yMode val="edge"/>
              <c:x val="5.285324259090729E-2"/>
              <c:y val="0.22061533974919803"/>
            </c:manualLayout>
          </c:layout>
          <c:overlay val="0"/>
        </c:title>
        <c:numFmt formatCode="0" sourceLinked="1"/>
        <c:majorTickMark val="out"/>
        <c:minorTickMark val="none"/>
        <c:tickLblPos val="nextTo"/>
        <c:crossAx val="511618440"/>
        <c:crosses val="autoZero"/>
        <c:crossBetween val="midCat"/>
      </c:valAx>
      <c:valAx>
        <c:axId val="511614912"/>
        <c:scaling>
          <c:orientation val="maxMin"/>
          <c:min val="75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Depth to water</a:t>
                </a:r>
              </a:p>
            </c:rich>
          </c:tx>
          <c:layout>
            <c:manualLayout>
              <c:xMode val="edge"/>
              <c:yMode val="edge"/>
              <c:x val="0.70062526103834999"/>
              <c:y val="0.3344579323417906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crossAx val="500231120"/>
        <c:crosses val="max"/>
        <c:crossBetween val="midCat"/>
      </c:valAx>
      <c:valAx>
        <c:axId val="500231120"/>
        <c:scaling>
          <c:orientation val="minMax"/>
        </c:scaling>
        <c:delete val="1"/>
        <c:axPos val="t"/>
        <c:numFmt formatCode="m/d/yyyy" sourceLinked="1"/>
        <c:majorTickMark val="out"/>
        <c:minorTickMark val="none"/>
        <c:tickLblPos val="nextTo"/>
        <c:crossAx val="51161491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6138470128419888"/>
          <c:y val="0.37668124817731119"/>
          <c:w val="0.21851479620323841"/>
          <c:h val="0.2511515748031495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26T22:54:23.30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26T22:54:44.18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3-26T22:54:13.30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1423 6,'-1385'0,"1521"-2,-26-1,74 9,-155-2,0 2,19 6,-4-1,0 1,36 16,12 3,-45-17,59 14,-53-18,-6 0,0-2,0-2,13-2,-49-4,-6 0,0 0,-1 0,1 0,0 0,0 0,-1 1,1 0,-1 0,1 0,-1 1,1 0,-1 0,0 0,2 1,-6-3,0 1,0-1,0 1,0-1,0 0,0 1,0-1,0 1,0-1,0 1,0-1,0 1,0-1,0 0,0 1,-1-1,1 1,0-1,0 0,-1 1,1-1,0 0,0 1,-1-1,1 0,0 1,-1-1,1 0,-1 0,1 1,0-1,-1 0,1 0,-1 0,1 0,0 1,-1-1,1 0,-1 0,1 0,-1 0,1 0,-1 0,1 0,0 0,-1 0,1-1,-1 1,-25 5,-37 0,0-3,-30-5,21 1,-52 5,11 14,74-9,-1-2,-25-1,-334-4,225-2,190 2,0 1,0 0,0 2,13 3,48 10,56-9,118-10,-80-1,-119 3,-24-2,0 2,-1 1,1 1,0 2,24 6,-19-3,-1-1,1-2,0-1,0-2,6-1,65 3,-98-2,0 0,0 1,0 0,0 0,0 0,0 0,-1 1,1 0,2 3,-5-5,-1 0,0 1,0-1,1 1,-1 0,-1 0,1-1,0 1,0 1,-1-1,1 0,-1 0,1 1,-1-1,0 0,0 1,0-1,0 1,-1 0,1-1,-1 1,1 2,-2-4,0 1,1 0,-1 0,0 0,0 0,0-1,-1 1,1 0,0-1,-1 1,1-1,-1 0,1 1,-1-1,1 0,-1 0,0 0,0 0,1 0,-1 0,0-1,0 1,0-1,0 1,0-1,0 0,0 0,-1 1,-67 3,62-4,-563-1,211-1,7 2,383 0,0 1,-1 1,13 4,-30-3,1 0,-1 0,0 1,-1 1,1 0,-1 1,0 0,0 0,6 6,0-1,0 0,1-1,0 0,1-2,0 0,0-2,1 0,0 0,0-2,0-1,7 0,44 2,0-3,47-6,7 0,95 4,-188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12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8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7331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78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9599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3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5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00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1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54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870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7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53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42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8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78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6B91A-36D9-4C49-9EF4-775148B4D0AB}" type="datetimeFigureOut">
              <a:rPr lang="en-US" smtClean="0"/>
              <a:t>3/26/2018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D6EC275-BB0C-4D8C-B3DF-00BBB9F9E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54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1.xml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jpeg"/><Relationship Id="rId9" Type="http://schemas.openxmlformats.org/officeDocument/2006/relationships/customXml" Target="../ink/ink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65777C-CC7D-4305-8A07-FD48A3B7A0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8" y="4321754"/>
            <a:ext cx="2987326" cy="1000369"/>
          </a:xfrm>
          <a:prstGeom prst="rect">
            <a:avLst/>
          </a:prstGeom>
        </p:spPr>
      </p:pic>
      <p:pic>
        <p:nvPicPr>
          <p:cNvPr id="9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C4AE0321-D8F9-499E-83C8-210B1AE397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21" y="4866684"/>
            <a:ext cx="1493487" cy="19913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9066" y="5954512"/>
            <a:ext cx="1871391" cy="777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3796" y="5624247"/>
            <a:ext cx="1230494" cy="11077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1B12B-263A-4308-A80B-983006B07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6922" y="381997"/>
            <a:ext cx="6082747" cy="2008357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/>
              <a:t>Using satellite soil-moisture measurements to correct measurements of groundwater-storage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C260C5-0B02-4EF0-BC97-7721970C7A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3133" y="2692478"/>
            <a:ext cx="2884101" cy="1629275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Georgia Ross</a:t>
            </a:r>
          </a:p>
          <a:p>
            <a:pPr>
              <a:lnSpc>
                <a:spcPct val="90000"/>
              </a:lnSpc>
            </a:pPr>
            <a:r>
              <a:rPr lang="en-US" dirty="0"/>
              <a:t>Northern Arizona University</a:t>
            </a:r>
          </a:p>
          <a:p>
            <a:pPr>
              <a:lnSpc>
                <a:spcPct val="90000"/>
              </a:lnSpc>
            </a:pPr>
            <a:r>
              <a:rPr lang="en-US" dirty="0"/>
              <a:t>Dr. Jeffrey Kennedy</a:t>
            </a:r>
          </a:p>
          <a:p>
            <a:pPr>
              <a:lnSpc>
                <a:spcPct val="90000"/>
              </a:lnSpc>
            </a:pPr>
            <a:r>
              <a:rPr lang="en-US" dirty="0"/>
              <a:t>USGS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39038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2EEB0-4CA9-4BDD-BE26-9590DAD3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745959"/>
            <a:ext cx="6347713" cy="132080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71F31-953B-416C-847B-398B861AA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488613"/>
            <a:ext cx="6347714" cy="46234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350" dirty="0"/>
          </a:p>
          <a:p>
            <a:r>
              <a:rPr lang="en-US" dirty="0"/>
              <a:t>Groundwater is an important resource….</a:t>
            </a:r>
          </a:p>
          <a:p>
            <a:r>
              <a:rPr lang="en-US" dirty="0"/>
              <a:t>USGS measures groundwater-storage changes in Arizona using ground-based gravity measurements</a:t>
            </a:r>
          </a:p>
          <a:p>
            <a:r>
              <a:rPr lang="en-US" dirty="0"/>
              <a:t>Because gravity measures all water in the subsurface, it is helpful to remove near-surface (soil moisture) changes from deeper (aquifer) changes</a:t>
            </a:r>
          </a:p>
          <a:p>
            <a:r>
              <a:rPr lang="en-US" dirty="0"/>
              <a:t>NASA SMAP (Soil Moisture Active Passive) Satellite data were used to correct gravity data for soil moisture changes</a:t>
            </a:r>
          </a:p>
        </p:txBody>
      </p:sp>
    </p:spTree>
    <p:extLst>
      <p:ext uri="{BB962C8B-B14F-4D97-AF65-F5344CB8AC3E}">
        <p14:creationId xmlns:p14="http://schemas.microsoft.com/office/powerpoint/2010/main" val="3091648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A658B18-8013-4D17-8EBA-7E7FF1FB3AAF}"/>
              </a:ext>
            </a:extLst>
          </p:cNvPr>
          <p:cNvSpPr/>
          <p:nvPr/>
        </p:nvSpPr>
        <p:spPr>
          <a:xfrm>
            <a:off x="5155099" y="2885278"/>
            <a:ext cx="611370" cy="342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0CB4A2-B8C3-4CAC-A4C5-2A2DDE66A78D}"/>
              </a:ext>
            </a:extLst>
          </p:cNvPr>
          <p:cNvSpPr/>
          <p:nvPr/>
        </p:nvSpPr>
        <p:spPr>
          <a:xfrm>
            <a:off x="5194852" y="2737245"/>
            <a:ext cx="611370" cy="4901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A5D302-26E2-4778-8B25-0FAB577A7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658811"/>
          </a:xfrm>
        </p:spPr>
        <p:txBody>
          <a:bodyPr>
            <a:noAutofit/>
          </a:bodyPr>
          <a:lstStyle/>
          <a:p>
            <a:r>
              <a:rPr lang="en-US" sz="1800" dirty="0"/>
              <a:t>Measuring ground-water storage change with gravity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DA5C1C0-883A-461E-840A-214EEFB20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8" y="1268411"/>
            <a:ext cx="3379305" cy="1468834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Changes in the amount of groundwater stored in underground aquifers are measured using ground-based gravity measurements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662CA2-64F2-4C85-90EE-3BAB31E561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8" y="2928606"/>
            <a:ext cx="3090863" cy="3008318"/>
          </a:xfr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C4FCF7-51E7-4FCB-BD7B-BB90D063B8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66640" y="1416445"/>
            <a:ext cx="2997148" cy="1320800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Changes in near-surface soil moisture create “noise” in the data and mask deeper aquifer changes.</a:t>
            </a:r>
          </a:p>
        </p:txBody>
      </p:sp>
      <p:pic>
        <p:nvPicPr>
          <p:cNvPr id="8" name="Content Placeholder 7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2BF01889-1177-41E1-8F07-9B33D87AC23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69" y="2885279"/>
            <a:ext cx="3048425" cy="3008317"/>
          </a:xfrm>
        </p:spPr>
      </p:pic>
      <p:sp>
        <p:nvSpPr>
          <p:cNvPr id="3" name="Rectangle 2"/>
          <p:cNvSpPr/>
          <p:nvPr/>
        </p:nvSpPr>
        <p:spPr>
          <a:xfrm>
            <a:off x="1760881" y="2858692"/>
            <a:ext cx="788299" cy="368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3" t="49164" r="18558" b="29494"/>
          <a:stretch/>
        </p:blipFill>
        <p:spPr>
          <a:xfrm rot="5400000">
            <a:off x="2019393" y="2947566"/>
            <a:ext cx="368730" cy="1909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D41872-3F69-483F-9F48-EBD3ADBFDF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5214" y="2928606"/>
            <a:ext cx="190984" cy="3657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9A04A3E-B1A7-40B0-8E05-22CC4EC824F3}"/>
                  </a:ext>
                </a:extLst>
              </p14:cNvPr>
              <p14:cNvContentPartPr/>
              <p14:nvPr/>
            </p14:nvContentPartPr>
            <p14:xfrm>
              <a:off x="-2107299" y="1086574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9A04A3E-B1A7-40B0-8E05-22CC4EC824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169939" y="102357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74412D7-D532-463A-9871-4BEAAB8E7248}"/>
                  </a:ext>
                </a:extLst>
              </p14:cNvPr>
              <p14:cNvContentPartPr/>
              <p14:nvPr/>
            </p14:nvContentPartPr>
            <p14:xfrm>
              <a:off x="-1444539" y="530014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74412D7-D532-463A-9871-4BEAAB8E724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507539" y="467014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89180FE-2691-426B-A13F-0BCCA270B3FB}"/>
                  </a:ext>
                </a:extLst>
              </p14:cNvPr>
              <p14:cNvContentPartPr/>
              <p14:nvPr/>
            </p14:nvContentPartPr>
            <p14:xfrm>
              <a:off x="5199261" y="3006094"/>
              <a:ext cx="512640" cy="217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89180FE-2691-426B-A13F-0BCCA270B3F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6621" y="2943454"/>
                <a:ext cx="638280" cy="34272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8C06D75-DA99-494C-BE5A-A17F65FF6C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3" t="49164" r="18558" b="29494"/>
          <a:stretch/>
        </p:blipFill>
        <p:spPr>
          <a:xfrm rot="5400000">
            <a:off x="5271215" y="2990894"/>
            <a:ext cx="368730" cy="1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6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D38A-F8C5-40E9-9B10-1F536A7F6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– gravity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C9C7-5B71-4B0C-8A7B-328F62F48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10748"/>
            <a:ext cx="5234610" cy="21601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Gravity is measured using an “absolute” gravity meter that measures the acceleration of a falling mass. </a:t>
            </a:r>
          </a:p>
          <a:p>
            <a:r>
              <a:rPr lang="en-US" dirty="0">
                <a:solidFill>
                  <a:schemeClr val="tx1"/>
                </a:solidFill>
              </a:rPr>
              <a:t>Gravity measurements are made three times per year</a:t>
            </a:r>
          </a:p>
          <a:p>
            <a:endParaRPr lang="en-US" sz="135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7786" y="3732668"/>
            <a:ext cx="2862473" cy="2738847"/>
          </a:xfrm>
          <a:prstGeom prst="rect">
            <a:avLst/>
          </a:prstGeom>
        </p:spPr>
      </p:pic>
      <p:pic>
        <p:nvPicPr>
          <p:cNvPr id="6" name="Picture 5" descr="A close up of a map&#10;&#10;Description generated with high confidence">
            <a:extLst>
              <a:ext uri="{FF2B5EF4-FFF2-40B4-BE49-F238E27FC236}">
                <a16:creationId xmlns:a16="http://schemas.microsoft.com/office/drawing/2014/main" id="{7032A893-277E-4C5D-8B8C-0A199C3BC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857" y="2993890"/>
            <a:ext cx="3246703" cy="31562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603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7D38A-F8C5-40E9-9B10-1F536A7F6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31305"/>
            <a:ext cx="6347713" cy="1070528"/>
          </a:xfrm>
        </p:spPr>
        <p:txBody>
          <a:bodyPr>
            <a:normAutofit fontScale="90000"/>
          </a:bodyPr>
          <a:lstStyle/>
          <a:p>
            <a:r>
              <a:rPr lang="en-US" dirty="0"/>
              <a:t>Data – Satellite Soil moisture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EC9C7-5B71-4B0C-8A7B-328F62F48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01832"/>
            <a:ext cx="4929596" cy="2600325"/>
          </a:xfrm>
        </p:spPr>
        <p:txBody>
          <a:bodyPr>
            <a:normAutofit/>
          </a:bodyPr>
          <a:lstStyle/>
          <a:p>
            <a:r>
              <a:rPr lang="en-US" dirty="0"/>
              <a:t>SMAP….</a:t>
            </a:r>
          </a:p>
          <a:p>
            <a:r>
              <a:rPr lang="en-US" dirty="0"/>
              <a:t>SMAP only goes back to 2015, so we had to extend the record to 2009 using ASCAT</a:t>
            </a:r>
          </a:p>
          <a:p>
            <a:r>
              <a:rPr lang="en-US" dirty="0"/>
              <a:t>Soil moisture is not a direct measurement, it requires other models to account for vegetation, etc….</a:t>
            </a:r>
          </a:p>
          <a:p>
            <a:r>
              <a:rPr lang="en-US" dirty="0"/>
              <a:t>AirMoss…</a:t>
            </a:r>
          </a:p>
          <a:p>
            <a:endParaRPr lang="en-US" dirty="0"/>
          </a:p>
        </p:txBody>
      </p:sp>
      <p:pic>
        <p:nvPicPr>
          <p:cNvPr id="5" name="Picture 4" descr="A picture containing water, person&#10;&#10;Description generated with high confidence">
            <a:extLst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68" y="4156005"/>
            <a:ext cx="3048000" cy="26003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8916" y="3269848"/>
            <a:ext cx="2059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PLOT FROM EXCEL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580AE8-BC28-4931-B012-47DFCD43A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519" y="3269848"/>
            <a:ext cx="46767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41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2D92-0EB5-4210-A43B-60FC00579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/>
          <a:p>
            <a:r>
              <a:rPr lang="en-US" dirty="0"/>
              <a:t>Study Area</a:t>
            </a:r>
          </a:p>
        </p:txBody>
      </p:sp>
      <p:pic>
        <p:nvPicPr>
          <p:cNvPr id="20" name="Content Placeholder 19" descr="A close up of a map&#10;&#10;Description generated with high confidence">
            <a:extLst>
              <a:ext uri="{FF2B5EF4-FFF2-40B4-BE49-F238E27FC236}">
                <a16:creationId xmlns:a16="http://schemas.microsoft.com/office/drawing/2014/main" id="{6E2B2B22-F57D-435A-826E-6109FAB55C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7" y="3429000"/>
            <a:ext cx="6348413" cy="31661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21" descr="A close up of a map&#10;&#10;Description generated with high confidence">
            <a:extLst>
              <a:ext uri="{FF2B5EF4-FFF2-40B4-BE49-F238E27FC236}">
                <a16:creationId xmlns:a16="http://schemas.microsoft.com/office/drawing/2014/main" id="{C607F1A9-8574-43B8-9561-A2D2BFFF6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93" y="62596"/>
            <a:ext cx="4334480" cy="4620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6089253A-2AAC-4C9E-A6DD-D481217B0CD6}"/>
              </a:ext>
            </a:extLst>
          </p:cNvPr>
          <p:cNvSpPr/>
          <p:nvPr/>
        </p:nvSpPr>
        <p:spPr>
          <a:xfrm>
            <a:off x="2742274" y="4893915"/>
            <a:ext cx="1061100" cy="99004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0326C9D-9A6E-4F83-890D-39C254B6E64A}"/>
              </a:ext>
            </a:extLst>
          </p:cNvPr>
          <p:cNvCxnSpPr>
            <a:cxnSpLocks/>
          </p:cNvCxnSpPr>
          <p:nvPr/>
        </p:nvCxnSpPr>
        <p:spPr>
          <a:xfrm flipV="1">
            <a:off x="2742274" y="391822"/>
            <a:ext cx="1549736" cy="4502094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5C4C36D-F989-45EE-9A1B-3291ED2C8640}"/>
              </a:ext>
            </a:extLst>
          </p:cNvPr>
          <p:cNvCxnSpPr>
            <a:cxnSpLocks/>
          </p:cNvCxnSpPr>
          <p:nvPr/>
        </p:nvCxnSpPr>
        <p:spPr>
          <a:xfrm flipV="1">
            <a:off x="3803374" y="4741986"/>
            <a:ext cx="4717774" cy="11156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37503" y="4768338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Flagstaff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1260" y="6054908"/>
            <a:ext cx="146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Verde Valley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95936" y="4545779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Ash Fork</a:t>
            </a:r>
          </a:p>
        </p:txBody>
      </p:sp>
    </p:spTree>
    <p:extLst>
      <p:ext uri="{BB962C8B-B14F-4D97-AF65-F5344CB8AC3E}">
        <p14:creationId xmlns:p14="http://schemas.microsoft.com/office/powerpoint/2010/main" val="1733299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5BC4B-A91A-4B0C-B1B0-206D22ABA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2D9380-0001-401B-B562-8F3D806B7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68667"/>
            <a:ext cx="6347714" cy="2583688"/>
          </a:xfrm>
        </p:spPr>
        <p:txBody>
          <a:bodyPr>
            <a:normAutofit/>
          </a:bodyPr>
          <a:lstStyle/>
          <a:p>
            <a:r>
              <a:rPr lang="en-US" dirty="0"/>
              <a:t>Code in MATLAB applies Newton’s law of gravitation to grid-cell density changes that are caused by soil moisture.</a:t>
            </a:r>
          </a:p>
          <a:p>
            <a:r>
              <a:rPr lang="en-US" dirty="0"/>
              <a:t>Grid-cell elevations are obtained from the USGS National Elevation Dataset.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0CF587B-B830-442C-9D77-1AE7D3449860}"/>
                  </a:ext>
                </a:extLst>
              </p:cNvPr>
              <p:cNvSpPr txBox="1"/>
              <p:nvPr/>
            </p:nvSpPr>
            <p:spPr>
              <a:xfrm>
                <a:off x="1166191" y="4909931"/>
                <a:ext cx="1020496" cy="114845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0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0CF587B-B830-442C-9D77-1AE7D34498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6191" y="4909931"/>
                <a:ext cx="1020496" cy="114845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row: Right 4">
            <a:extLst>
              <a:ext uri="{FF2B5EF4-FFF2-40B4-BE49-F238E27FC236}">
                <a16:creationId xmlns:a16="http://schemas.microsoft.com/office/drawing/2014/main" id="{8615645A-02FD-4458-AA61-CC86AA9DA5D0}"/>
              </a:ext>
            </a:extLst>
          </p:cNvPr>
          <p:cNvSpPr/>
          <p:nvPr/>
        </p:nvSpPr>
        <p:spPr>
          <a:xfrm>
            <a:off x="2998370" y="532292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3760EF-5221-4E82-9A1D-759A5359CCA7}"/>
                  </a:ext>
                </a:extLst>
              </p:cNvPr>
              <p:cNvSpPr txBox="1"/>
              <p:nvPr/>
            </p:nvSpPr>
            <p:spPr>
              <a:xfrm>
                <a:off x="4418538" y="5012395"/>
                <a:ext cx="1804918" cy="1045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𝐺𝑀</m:t>
                      </m:r>
                      <m:r>
                        <a:rPr lang="en-US" sz="400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num>
                        <m:den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3760EF-5221-4E82-9A1D-759A5359CC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538" y="5012395"/>
                <a:ext cx="1804918" cy="1045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845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52D92-0EB5-4210-A43B-60FC0057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3CEB0-88C5-4E93-B96F-D34655330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Plots showing raw vs. corrected gravity time series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082137"/>
              </p:ext>
            </p:extLst>
          </p:nvPr>
        </p:nvGraphicFramePr>
        <p:xfrm>
          <a:off x="887233" y="2795636"/>
          <a:ext cx="6347713" cy="3724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5218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D5C0A-801B-4756-A856-B5622A822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7A1F9-9E46-49E8-8A6D-48AA80B57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537252"/>
            <a:ext cx="6347714" cy="485029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Jeff Kennedy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Research Hydrologist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USGS Arizona Water Science Center, Flagstaff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Kathleen Stigmon</a:t>
            </a:r>
            <a:br>
              <a:rPr lang="en-US" dirty="0"/>
            </a:br>
            <a:r>
              <a:rPr lang="en-US" sz="1600" dirty="0"/>
              <a:t>Sr. Program Coordinator</a:t>
            </a:r>
            <a:br>
              <a:rPr lang="en-US" sz="1600" dirty="0"/>
            </a:br>
            <a:r>
              <a:rPr lang="en-US" sz="1600" dirty="0"/>
              <a:t>NAU NASA Space Grant &amp; REU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/>
          </a:p>
          <a:p>
            <a:pPr marL="0" indent="0">
              <a:lnSpc>
                <a:spcPct val="110000"/>
              </a:lnSpc>
              <a:buNone/>
            </a:pPr>
            <a:r>
              <a:rPr lang="en-US" b="1" dirty="0"/>
              <a:t>Nadine G. Barlow, PhD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Professor and Department Chair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Director, NAU/NASA Space Grant Program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Associate Director, AZ Space Grant Consortium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600" dirty="0"/>
              <a:t>Department of Physics and Astronomy</a:t>
            </a:r>
          </a:p>
          <a:p>
            <a:pPr marL="0" indent="0">
              <a:buNone/>
            </a:pPr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76071021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4725</TotalTime>
  <Words>283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Cambria Math</vt:lpstr>
      <vt:lpstr>Trebuchet MS</vt:lpstr>
      <vt:lpstr>Wingdings 3</vt:lpstr>
      <vt:lpstr>Facet</vt:lpstr>
      <vt:lpstr>Using satellite soil-moisture measurements to correct measurements of groundwater-storage change</vt:lpstr>
      <vt:lpstr>Introduction</vt:lpstr>
      <vt:lpstr>Measuring ground-water storage change with gravity</vt:lpstr>
      <vt:lpstr>Data – gravity data</vt:lpstr>
      <vt:lpstr>Data – Satellite Soil moisture data</vt:lpstr>
      <vt:lpstr>Study Area</vt:lpstr>
      <vt:lpstr>Analysis</vt:lpstr>
      <vt:lpstr>Conclusions</vt:lpstr>
      <vt:lpstr>Acknowledgements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Ross</dc:creator>
  <cp:lastModifiedBy>Georgia Ross</cp:lastModifiedBy>
  <cp:revision>47</cp:revision>
  <dcterms:created xsi:type="dcterms:W3CDTF">2018-03-08T23:24:29Z</dcterms:created>
  <dcterms:modified xsi:type="dcterms:W3CDTF">2018-03-27T23:09:18Z</dcterms:modified>
</cp:coreProperties>
</file>